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58" r:id="rId4"/>
    <p:sldId id="287" r:id="rId5"/>
    <p:sldId id="288" r:id="rId6"/>
    <p:sldId id="292" r:id="rId7"/>
    <p:sldId id="296" r:id="rId8"/>
    <p:sldId id="295" r:id="rId9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oto Sans Symbols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hNi9/be1rIR2Cb2IIrTP/+3nBL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3DB16E-59D1-4048-9079-E01DF5F0CFF8}">
  <a:tblStyle styleId="{6F3DB16E-59D1-4048-9079-E01DF5F0CFF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FB3A4BB-A9EF-476C-B2D4-666223D23E4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D2AD9A9-513B-48DD-9EF8-DA38ADD3A742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2FA"/>
          </a:solidFill>
        </a:fill>
      </a:tcStyle>
    </a:wholeTbl>
    <a:band1H>
      <a:tcTxStyle/>
      <a:tcStyle>
        <a:tcBdr/>
        <a:fill>
          <a:solidFill>
            <a:srgbClr val="D3E4F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3E4F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5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Blu_Content 1">
  <p:cSld name="DkBlu_Content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9144"/>
            <a:ext cx="8869680" cy="164504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1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ftr" idx="11"/>
          </p:nvPr>
        </p:nvSpPr>
        <p:spPr>
          <a:xfrm>
            <a:off x="228600" y="6492874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body" idx="1"/>
          </p:nvPr>
        </p:nvSpPr>
        <p:spPr>
          <a:xfrm>
            <a:off x="228600" y="1857375"/>
            <a:ext cx="8641078" cy="436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kBlu_Content 5">
  <p:cSld name="4_DkBlu_Content 5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2"/>
          <p:cNvSpPr/>
          <p:nvPr/>
        </p:nvSpPr>
        <p:spPr>
          <a:xfrm>
            <a:off x="4791456" y="501784"/>
            <a:ext cx="4365234" cy="5991090"/>
          </a:xfrm>
          <a:custGeom>
            <a:avLst/>
            <a:gdLst/>
            <a:ahLst/>
            <a:cxnLst/>
            <a:rect l="l" t="t" r="r" b="b"/>
            <a:pathLst>
              <a:path w="4365233" h="5991089" extrusionOk="0">
                <a:moveTo>
                  <a:pt x="4358508" y="9520"/>
                </a:moveTo>
                <a:lnTo>
                  <a:pt x="4358508" y="5986394"/>
                </a:lnTo>
                <a:lnTo>
                  <a:pt x="120171" y="5853879"/>
                </a:lnTo>
                <a:cubicBezTo>
                  <a:pt x="58488" y="5851959"/>
                  <a:pt x="9487" y="5801371"/>
                  <a:pt x="9517" y="5739642"/>
                </a:cubicBezTo>
                <a:lnTo>
                  <a:pt x="9517" y="256271"/>
                </a:lnTo>
                <a:cubicBezTo>
                  <a:pt x="9487" y="194542"/>
                  <a:pt x="58488" y="143955"/>
                  <a:pt x="120171" y="1420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9144"/>
            <a:ext cx="8869680" cy="164504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2"/>
          <p:cNvSpPr txBox="1">
            <a:spLocks noGrp="1"/>
          </p:cNvSpPr>
          <p:nvPr>
            <p:ph type="ftr" idx="11"/>
          </p:nvPr>
        </p:nvSpPr>
        <p:spPr>
          <a:xfrm>
            <a:off x="228599" y="6492874"/>
            <a:ext cx="7772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62"/>
          <p:cNvSpPr txBox="1">
            <a:spLocks noGrp="1"/>
          </p:cNvSpPr>
          <p:nvPr>
            <p:ph type="body" idx="1"/>
          </p:nvPr>
        </p:nvSpPr>
        <p:spPr>
          <a:xfrm>
            <a:off x="228600" y="1857375"/>
            <a:ext cx="4343400" cy="436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62"/>
          <p:cNvSpPr txBox="1">
            <a:spLocks noGrp="1"/>
          </p:cNvSpPr>
          <p:nvPr>
            <p:ph type="body" idx="2"/>
          </p:nvPr>
        </p:nvSpPr>
        <p:spPr>
          <a:xfrm>
            <a:off x="5061098" y="1857375"/>
            <a:ext cx="3808579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◦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◦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62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kBlu_Content 5">
  <p:cSld name="6_DkBlu_Content 5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3"/>
          <p:cNvSpPr/>
          <p:nvPr/>
        </p:nvSpPr>
        <p:spPr>
          <a:xfrm>
            <a:off x="4791456" y="501784"/>
            <a:ext cx="4365234" cy="5991090"/>
          </a:xfrm>
          <a:custGeom>
            <a:avLst/>
            <a:gdLst/>
            <a:ahLst/>
            <a:cxnLst/>
            <a:rect l="l" t="t" r="r" b="b"/>
            <a:pathLst>
              <a:path w="4365233" h="5991089" extrusionOk="0">
                <a:moveTo>
                  <a:pt x="4358508" y="9520"/>
                </a:moveTo>
                <a:lnTo>
                  <a:pt x="4358508" y="5986394"/>
                </a:lnTo>
                <a:lnTo>
                  <a:pt x="120171" y="5853879"/>
                </a:lnTo>
                <a:cubicBezTo>
                  <a:pt x="58488" y="5851959"/>
                  <a:pt x="9487" y="5801371"/>
                  <a:pt x="9517" y="5739642"/>
                </a:cubicBezTo>
                <a:lnTo>
                  <a:pt x="9517" y="256271"/>
                </a:lnTo>
                <a:cubicBezTo>
                  <a:pt x="9487" y="194542"/>
                  <a:pt x="58488" y="143955"/>
                  <a:pt x="120171" y="1420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9144"/>
            <a:ext cx="8869680" cy="164504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3"/>
          <p:cNvSpPr txBox="1">
            <a:spLocks noGrp="1"/>
          </p:cNvSpPr>
          <p:nvPr>
            <p:ph type="ftr" idx="11"/>
          </p:nvPr>
        </p:nvSpPr>
        <p:spPr>
          <a:xfrm>
            <a:off x="228599" y="6492874"/>
            <a:ext cx="7772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63"/>
          <p:cNvSpPr txBox="1">
            <a:spLocks noGrp="1"/>
          </p:cNvSpPr>
          <p:nvPr>
            <p:ph type="body" idx="1"/>
          </p:nvPr>
        </p:nvSpPr>
        <p:spPr>
          <a:xfrm>
            <a:off x="228600" y="1857375"/>
            <a:ext cx="4343400" cy="436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63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3"/>
          <p:cNvSpPr txBox="1">
            <a:spLocks noGrp="1"/>
          </p:cNvSpPr>
          <p:nvPr>
            <p:ph type="body" idx="2"/>
          </p:nvPr>
        </p:nvSpPr>
        <p:spPr>
          <a:xfrm>
            <a:off x="5061098" y="1857375"/>
            <a:ext cx="3808579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◦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◦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kBlu_Content 5">
  <p:cSld name="5_DkBlu_Content 5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4"/>
          <p:cNvSpPr/>
          <p:nvPr/>
        </p:nvSpPr>
        <p:spPr>
          <a:xfrm>
            <a:off x="4791456" y="501784"/>
            <a:ext cx="4365234" cy="5991090"/>
          </a:xfrm>
          <a:custGeom>
            <a:avLst/>
            <a:gdLst/>
            <a:ahLst/>
            <a:cxnLst/>
            <a:rect l="l" t="t" r="r" b="b"/>
            <a:pathLst>
              <a:path w="4365233" h="5991089" extrusionOk="0">
                <a:moveTo>
                  <a:pt x="4358508" y="9520"/>
                </a:moveTo>
                <a:lnTo>
                  <a:pt x="4358508" y="5986394"/>
                </a:lnTo>
                <a:lnTo>
                  <a:pt x="120171" y="5853879"/>
                </a:lnTo>
                <a:cubicBezTo>
                  <a:pt x="58488" y="5851959"/>
                  <a:pt x="9487" y="5801371"/>
                  <a:pt x="9517" y="5739642"/>
                </a:cubicBezTo>
                <a:lnTo>
                  <a:pt x="9517" y="256271"/>
                </a:lnTo>
                <a:cubicBezTo>
                  <a:pt x="9487" y="194542"/>
                  <a:pt x="58488" y="143955"/>
                  <a:pt x="120171" y="14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9144"/>
            <a:ext cx="8869680" cy="1645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4"/>
          <p:cNvSpPr txBox="1">
            <a:spLocks noGrp="1"/>
          </p:cNvSpPr>
          <p:nvPr>
            <p:ph type="ftr" idx="11"/>
          </p:nvPr>
        </p:nvSpPr>
        <p:spPr>
          <a:xfrm>
            <a:off x="228599" y="6492874"/>
            <a:ext cx="7772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4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64"/>
          <p:cNvSpPr txBox="1">
            <a:spLocks noGrp="1"/>
          </p:cNvSpPr>
          <p:nvPr>
            <p:ph type="body" idx="1"/>
          </p:nvPr>
        </p:nvSpPr>
        <p:spPr>
          <a:xfrm>
            <a:off x="228600" y="1857375"/>
            <a:ext cx="4343400" cy="436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64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4"/>
          <p:cNvSpPr txBox="1">
            <a:spLocks noGrp="1"/>
          </p:cNvSpPr>
          <p:nvPr>
            <p:ph type="body" idx="2"/>
          </p:nvPr>
        </p:nvSpPr>
        <p:spPr>
          <a:xfrm>
            <a:off x="5061098" y="1857375"/>
            <a:ext cx="3808579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◦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◦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kBlu_Content 5">
  <p:cSld name="7_DkBlu_Content 5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5"/>
          <p:cNvSpPr/>
          <p:nvPr/>
        </p:nvSpPr>
        <p:spPr>
          <a:xfrm>
            <a:off x="4791456" y="501784"/>
            <a:ext cx="4365234" cy="5991090"/>
          </a:xfrm>
          <a:custGeom>
            <a:avLst/>
            <a:gdLst/>
            <a:ahLst/>
            <a:cxnLst/>
            <a:rect l="l" t="t" r="r" b="b"/>
            <a:pathLst>
              <a:path w="4365233" h="5991089" extrusionOk="0">
                <a:moveTo>
                  <a:pt x="4358508" y="9520"/>
                </a:moveTo>
                <a:lnTo>
                  <a:pt x="4358508" y="5986394"/>
                </a:lnTo>
                <a:lnTo>
                  <a:pt x="120171" y="5853879"/>
                </a:lnTo>
                <a:cubicBezTo>
                  <a:pt x="58488" y="5851959"/>
                  <a:pt x="9487" y="5801371"/>
                  <a:pt x="9517" y="5739642"/>
                </a:cubicBezTo>
                <a:lnTo>
                  <a:pt x="9517" y="256271"/>
                </a:lnTo>
                <a:cubicBezTo>
                  <a:pt x="9487" y="194542"/>
                  <a:pt x="58488" y="143955"/>
                  <a:pt x="120171" y="1420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9144"/>
            <a:ext cx="8869680" cy="1645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5"/>
          <p:cNvSpPr txBox="1">
            <a:spLocks noGrp="1"/>
          </p:cNvSpPr>
          <p:nvPr>
            <p:ph type="ftr" idx="11"/>
          </p:nvPr>
        </p:nvSpPr>
        <p:spPr>
          <a:xfrm>
            <a:off x="228599" y="6492874"/>
            <a:ext cx="7772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5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65"/>
          <p:cNvSpPr txBox="1">
            <a:spLocks noGrp="1"/>
          </p:cNvSpPr>
          <p:nvPr>
            <p:ph type="body" idx="1"/>
          </p:nvPr>
        </p:nvSpPr>
        <p:spPr>
          <a:xfrm>
            <a:off x="228600" y="1857375"/>
            <a:ext cx="4343400" cy="436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5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5"/>
          <p:cNvSpPr txBox="1">
            <a:spLocks noGrp="1"/>
          </p:cNvSpPr>
          <p:nvPr>
            <p:ph type="body" idx="2"/>
          </p:nvPr>
        </p:nvSpPr>
        <p:spPr>
          <a:xfrm>
            <a:off x="5061098" y="1857375"/>
            <a:ext cx="3808579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kBlu_Content 5">
  <p:cSld name="8_DkBlu_Content 5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6"/>
          <p:cNvSpPr/>
          <p:nvPr/>
        </p:nvSpPr>
        <p:spPr>
          <a:xfrm>
            <a:off x="4791456" y="501784"/>
            <a:ext cx="4365234" cy="5991090"/>
          </a:xfrm>
          <a:custGeom>
            <a:avLst/>
            <a:gdLst/>
            <a:ahLst/>
            <a:cxnLst/>
            <a:rect l="l" t="t" r="r" b="b"/>
            <a:pathLst>
              <a:path w="4365233" h="5991089" extrusionOk="0">
                <a:moveTo>
                  <a:pt x="4358508" y="9520"/>
                </a:moveTo>
                <a:lnTo>
                  <a:pt x="4358508" y="5986394"/>
                </a:lnTo>
                <a:lnTo>
                  <a:pt x="120171" y="5853879"/>
                </a:lnTo>
                <a:cubicBezTo>
                  <a:pt x="58488" y="5851959"/>
                  <a:pt x="9487" y="5801371"/>
                  <a:pt x="9517" y="5739642"/>
                </a:cubicBezTo>
                <a:lnTo>
                  <a:pt x="9517" y="256271"/>
                </a:lnTo>
                <a:cubicBezTo>
                  <a:pt x="9487" y="194542"/>
                  <a:pt x="58488" y="143955"/>
                  <a:pt x="120171" y="1420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9144"/>
            <a:ext cx="8869680" cy="1645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6"/>
          <p:cNvSpPr txBox="1">
            <a:spLocks noGrp="1"/>
          </p:cNvSpPr>
          <p:nvPr>
            <p:ph type="ftr" idx="11"/>
          </p:nvPr>
        </p:nvSpPr>
        <p:spPr>
          <a:xfrm>
            <a:off x="228599" y="6492874"/>
            <a:ext cx="7772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6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66"/>
          <p:cNvSpPr txBox="1">
            <a:spLocks noGrp="1"/>
          </p:cNvSpPr>
          <p:nvPr>
            <p:ph type="body" idx="1"/>
          </p:nvPr>
        </p:nvSpPr>
        <p:spPr>
          <a:xfrm>
            <a:off x="228600" y="1857375"/>
            <a:ext cx="4343400" cy="436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66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6"/>
          <p:cNvSpPr txBox="1">
            <a:spLocks noGrp="1"/>
          </p:cNvSpPr>
          <p:nvPr>
            <p:ph type="body" idx="2"/>
          </p:nvPr>
        </p:nvSpPr>
        <p:spPr>
          <a:xfrm>
            <a:off x="5061098" y="1857375"/>
            <a:ext cx="3808579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◦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◦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DkBlu_Content 5">
  <p:cSld name="9_DkBlu_Content 5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7"/>
          <p:cNvSpPr/>
          <p:nvPr/>
        </p:nvSpPr>
        <p:spPr>
          <a:xfrm>
            <a:off x="4791456" y="501784"/>
            <a:ext cx="4365234" cy="5991090"/>
          </a:xfrm>
          <a:custGeom>
            <a:avLst/>
            <a:gdLst/>
            <a:ahLst/>
            <a:cxnLst/>
            <a:rect l="l" t="t" r="r" b="b"/>
            <a:pathLst>
              <a:path w="4365233" h="5991089" extrusionOk="0">
                <a:moveTo>
                  <a:pt x="4358508" y="9520"/>
                </a:moveTo>
                <a:lnTo>
                  <a:pt x="4358508" y="5986394"/>
                </a:lnTo>
                <a:lnTo>
                  <a:pt x="120171" y="5853879"/>
                </a:lnTo>
                <a:cubicBezTo>
                  <a:pt x="58488" y="5851959"/>
                  <a:pt x="9487" y="5801371"/>
                  <a:pt x="9517" y="5739642"/>
                </a:cubicBezTo>
                <a:lnTo>
                  <a:pt x="9517" y="256271"/>
                </a:lnTo>
                <a:cubicBezTo>
                  <a:pt x="9487" y="194542"/>
                  <a:pt x="58488" y="143955"/>
                  <a:pt x="120171" y="1420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9144"/>
            <a:ext cx="8869680" cy="1645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7"/>
          <p:cNvSpPr txBox="1">
            <a:spLocks noGrp="1"/>
          </p:cNvSpPr>
          <p:nvPr>
            <p:ph type="ftr" idx="11"/>
          </p:nvPr>
        </p:nvSpPr>
        <p:spPr>
          <a:xfrm>
            <a:off x="228599" y="6492874"/>
            <a:ext cx="7772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7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67"/>
          <p:cNvSpPr txBox="1">
            <a:spLocks noGrp="1"/>
          </p:cNvSpPr>
          <p:nvPr>
            <p:ph type="body" idx="1"/>
          </p:nvPr>
        </p:nvSpPr>
        <p:spPr>
          <a:xfrm>
            <a:off x="228600" y="1857375"/>
            <a:ext cx="4343400" cy="436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67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7"/>
          <p:cNvSpPr txBox="1">
            <a:spLocks noGrp="1"/>
          </p:cNvSpPr>
          <p:nvPr>
            <p:ph type="body" idx="2"/>
          </p:nvPr>
        </p:nvSpPr>
        <p:spPr>
          <a:xfrm>
            <a:off x="5061098" y="1857375"/>
            <a:ext cx="3808579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◦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◦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DkBlu_Content 5">
  <p:cSld name="10_DkBlu_Content 5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8"/>
          <p:cNvSpPr/>
          <p:nvPr/>
        </p:nvSpPr>
        <p:spPr>
          <a:xfrm>
            <a:off x="4791456" y="501784"/>
            <a:ext cx="4365234" cy="5991090"/>
          </a:xfrm>
          <a:custGeom>
            <a:avLst/>
            <a:gdLst/>
            <a:ahLst/>
            <a:cxnLst/>
            <a:rect l="l" t="t" r="r" b="b"/>
            <a:pathLst>
              <a:path w="4365233" h="5991089" extrusionOk="0">
                <a:moveTo>
                  <a:pt x="4358508" y="9520"/>
                </a:moveTo>
                <a:lnTo>
                  <a:pt x="4358508" y="5986394"/>
                </a:lnTo>
                <a:lnTo>
                  <a:pt x="120171" y="5853879"/>
                </a:lnTo>
                <a:cubicBezTo>
                  <a:pt x="58488" y="5851959"/>
                  <a:pt x="9487" y="5801371"/>
                  <a:pt x="9517" y="5739642"/>
                </a:cubicBezTo>
                <a:lnTo>
                  <a:pt x="9517" y="256271"/>
                </a:lnTo>
                <a:cubicBezTo>
                  <a:pt x="9487" y="194542"/>
                  <a:pt x="58488" y="143955"/>
                  <a:pt x="120171" y="1420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9144"/>
            <a:ext cx="8869680" cy="164504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8"/>
          <p:cNvSpPr txBox="1">
            <a:spLocks noGrp="1"/>
          </p:cNvSpPr>
          <p:nvPr>
            <p:ph type="ftr" idx="11"/>
          </p:nvPr>
        </p:nvSpPr>
        <p:spPr>
          <a:xfrm>
            <a:off x="228599" y="6492874"/>
            <a:ext cx="7772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8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68"/>
          <p:cNvSpPr txBox="1">
            <a:spLocks noGrp="1"/>
          </p:cNvSpPr>
          <p:nvPr>
            <p:ph type="body" idx="1"/>
          </p:nvPr>
        </p:nvSpPr>
        <p:spPr>
          <a:xfrm>
            <a:off x="228600" y="1857375"/>
            <a:ext cx="4343400" cy="436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68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8"/>
          <p:cNvSpPr txBox="1">
            <a:spLocks noGrp="1"/>
          </p:cNvSpPr>
          <p:nvPr>
            <p:ph type="body" idx="2"/>
          </p:nvPr>
        </p:nvSpPr>
        <p:spPr>
          <a:xfrm>
            <a:off x="5061098" y="1857375"/>
            <a:ext cx="3808579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◦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◦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Blu_Divider 2">
  <p:cSld name="DkBlu_Divider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21900"/>
            <a:ext cx="4575039" cy="504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9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69"/>
          <p:cNvSpPr txBox="1">
            <a:spLocks noGrp="1"/>
          </p:cNvSpPr>
          <p:nvPr>
            <p:ph type="ctrTitle"/>
          </p:nvPr>
        </p:nvSpPr>
        <p:spPr>
          <a:xfrm>
            <a:off x="268941" y="1286540"/>
            <a:ext cx="4005347" cy="428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kBlu_Divider 2">
  <p:cSld name="1_DkBlu_Divider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70"/>
          <p:cNvPicPr preferRelativeResize="0"/>
          <p:nvPr/>
        </p:nvPicPr>
        <p:blipFill rotWithShape="1">
          <a:blip r:embed="rId2">
            <a:alphaModFix/>
          </a:blip>
          <a:srcRect t="-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21900"/>
            <a:ext cx="4575039" cy="504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0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70"/>
          <p:cNvSpPr txBox="1">
            <a:spLocks noGrp="1"/>
          </p:cNvSpPr>
          <p:nvPr>
            <p:ph type="ctrTitle"/>
          </p:nvPr>
        </p:nvSpPr>
        <p:spPr>
          <a:xfrm>
            <a:off x="268941" y="1339702"/>
            <a:ext cx="4005347" cy="269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0"/>
          <p:cNvSpPr txBox="1">
            <a:spLocks noGrp="1"/>
          </p:cNvSpPr>
          <p:nvPr>
            <p:ph type="subTitle" idx="1"/>
          </p:nvPr>
        </p:nvSpPr>
        <p:spPr>
          <a:xfrm>
            <a:off x="268941" y="4304820"/>
            <a:ext cx="4005347" cy="1213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kBlu_Divider 2">
  <p:cSld name="3_DkBlu_Divider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1" name="Google Shape;151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21900"/>
            <a:ext cx="4575039" cy="504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1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71"/>
          <p:cNvSpPr txBox="1">
            <a:spLocks noGrp="1"/>
          </p:cNvSpPr>
          <p:nvPr>
            <p:ph type="subTitle" idx="1"/>
          </p:nvPr>
        </p:nvSpPr>
        <p:spPr>
          <a:xfrm>
            <a:off x="268941" y="4304820"/>
            <a:ext cx="4005347" cy="1213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71"/>
          <p:cNvSpPr txBox="1">
            <a:spLocks noGrp="1"/>
          </p:cNvSpPr>
          <p:nvPr>
            <p:ph type="ctrTitle"/>
          </p:nvPr>
        </p:nvSpPr>
        <p:spPr>
          <a:xfrm>
            <a:off x="268941" y="1339702"/>
            <a:ext cx="4005347" cy="269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ver 2">
  <p:cSld name="5_Cover 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8" name="Google Shape;2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414867"/>
            <a:ext cx="5029200" cy="60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2"/>
          <p:cNvSpPr txBox="1">
            <a:spLocks noGrp="1"/>
          </p:cNvSpPr>
          <p:nvPr>
            <p:ph type="subTitle" idx="1"/>
          </p:nvPr>
        </p:nvSpPr>
        <p:spPr>
          <a:xfrm>
            <a:off x="268941" y="4885341"/>
            <a:ext cx="4483812" cy="8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0" name="Google Shape;3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941" y="849704"/>
            <a:ext cx="2373921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2"/>
          <p:cNvSpPr txBox="1">
            <a:spLocks noGrp="1"/>
          </p:cNvSpPr>
          <p:nvPr>
            <p:ph type="ctrTitle"/>
          </p:nvPr>
        </p:nvSpPr>
        <p:spPr>
          <a:xfrm>
            <a:off x="268941" y="2241857"/>
            <a:ext cx="4483812" cy="237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ver 1">
  <p:cSld name="2_Cover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414867"/>
            <a:ext cx="5029200" cy="60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5"/>
          <p:cNvSpPr txBox="1">
            <a:spLocks noGrp="1"/>
          </p:cNvSpPr>
          <p:nvPr>
            <p:ph type="ctrTitle"/>
          </p:nvPr>
        </p:nvSpPr>
        <p:spPr>
          <a:xfrm>
            <a:off x="268941" y="2241857"/>
            <a:ext cx="4483812" cy="237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subTitle" idx="1"/>
          </p:nvPr>
        </p:nvSpPr>
        <p:spPr>
          <a:xfrm>
            <a:off x="268941" y="4885341"/>
            <a:ext cx="4483812" cy="8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4" name="Google Shape;4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941" y="849704"/>
            <a:ext cx="2373921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5">
  <p:cSld name="Cover 5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414867"/>
            <a:ext cx="5029200" cy="60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6"/>
          <p:cNvSpPr txBox="1">
            <a:spLocks noGrp="1"/>
          </p:cNvSpPr>
          <p:nvPr>
            <p:ph type="subTitle" idx="1"/>
          </p:nvPr>
        </p:nvSpPr>
        <p:spPr>
          <a:xfrm>
            <a:off x="268941" y="4885341"/>
            <a:ext cx="4483812" cy="8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9" name="Google Shape;49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941" y="849704"/>
            <a:ext cx="2373921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6"/>
          <p:cNvSpPr txBox="1">
            <a:spLocks noGrp="1"/>
          </p:cNvSpPr>
          <p:nvPr>
            <p:ph type="ctrTitle"/>
          </p:nvPr>
        </p:nvSpPr>
        <p:spPr>
          <a:xfrm>
            <a:off x="268941" y="2241857"/>
            <a:ext cx="4483812" cy="237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over 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414867"/>
            <a:ext cx="5029200" cy="60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7"/>
          <p:cNvSpPr txBox="1">
            <a:spLocks noGrp="1"/>
          </p:cNvSpPr>
          <p:nvPr>
            <p:ph type="subTitle" idx="1"/>
          </p:nvPr>
        </p:nvSpPr>
        <p:spPr>
          <a:xfrm>
            <a:off x="268941" y="4885341"/>
            <a:ext cx="4483812" cy="8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5" name="Google Shape;55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941" y="849704"/>
            <a:ext cx="2373921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7"/>
          <p:cNvSpPr txBox="1">
            <a:spLocks noGrp="1"/>
          </p:cNvSpPr>
          <p:nvPr>
            <p:ph type="ctrTitle"/>
          </p:nvPr>
        </p:nvSpPr>
        <p:spPr>
          <a:xfrm>
            <a:off x="268941" y="2241857"/>
            <a:ext cx="4483812" cy="237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2">
  <p:cSld name="1_Cover 2">
    <p:bg>
      <p:bgPr>
        <a:solidFill>
          <a:schemeClr val="lt1">
            <a:alpha val="84705"/>
          </a:scheme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18290"/>
            <a:ext cx="9144000" cy="687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414867"/>
            <a:ext cx="5029200" cy="60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8"/>
          <p:cNvSpPr txBox="1">
            <a:spLocks noGrp="1"/>
          </p:cNvSpPr>
          <p:nvPr>
            <p:ph type="subTitle" idx="1"/>
          </p:nvPr>
        </p:nvSpPr>
        <p:spPr>
          <a:xfrm>
            <a:off x="268941" y="4885341"/>
            <a:ext cx="4483812" cy="8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1" name="Google Shape;61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941" y="849704"/>
            <a:ext cx="2373921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58"/>
          <p:cNvSpPr txBox="1">
            <a:spLocks noGrp="1"/>
          </p:cNvSpPr>
          <p:nvPr>
            <p:ph type="ctrTitle"/>
          </p:nvPr>
        </p:nvSpPr>
        <p:spPr>
          <a:xfrm>
            <a:off x="268941" y="2241857"/>
            <a:ext cx="4483812" cy="237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ver 2">
  <p:cSld name="2_Cover 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18293"/>
            <a:ext cx="9144000" cy="687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414867"/>
            <a:ext cx="5029200" cy="60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9"/>
          <p:cNvSpPr txBox="1">
            <a:spLocks noGrp="1"/>
          </p:cNvSpPr>
          <p:nvPr>
            <p:ph type="subTitle" idx="1"/>
          </p:nvPr>
        </p:nvSpPr>
        <p:spPr>
          <a:xfrm>
            <a:off x="268941" y="4885341"/>
            <a:ext cx="4483812" cy="8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7" name="Google Shape;67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941" y="849704"/>
            <a:ext cx="2373921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9"/>
          <p:cNvSpPr txBox="1">
            <a:spLocks noGrp="1"/>
          </p:cNvSpPr>
          <p:nvPr>
            <p:ph type="ctrTitle"/>
          </p:nvPr>
        </p:nvSpPr>
        <p:spPr>
          <a:xfrm>
            <a:off x="268941" y="2241857"/>
            <a:ext cx="4483812" cy="237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ver 2">
  <p:cSld name="3_Cover 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686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414867"/>
            <a:ext cx="5029200" cy="60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60"/>
          <p:cNvSpPr txBox="1">
            <a:spLocks noGrp="1"/>
          </p:cNvSpPr>
          <p:nvPr>
            <p:ph type="subTitle" idx="1"/>
          </p:nvPr>
        </p:nvSpPr>
        <p:spPr>
          <a:xfrm>
            <a:off x="268941" y="4885341"/>
            <a:ext cx="4483812" cy="8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3" name="Google Shape;73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941" y="849704"/>
            <a:ext cx="2373921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0"/>
          <p:cNvSpPr txBox="1">
            <a:spLocks noGrp="1"/>
          </p:cNvSpPr>
          <p:nvPr>
            <p:ph type="ctrTitle"/>
          </p:nvPr>
        </p:nvSpPr>
        <p:spPr>
          <a:xfrm>
            <a:off x="268941" y="2241857"/>
            <a:ext cx="4483812" cy="237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kBlu_Content 5">
  <p:cSld name="1_DkBlu_Content 5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1"/>
          <p:cNvSpPr/>
          <p:nvPr/>
        </p:nvSpPr>
        <p:spPr>
          <a:xfrm>
            <a:off x="4791456" y="501784"/>
            <a:ext cx="4365234" cy="5991090"/>
          </a:xfrm>
          <a:custGeom>
            <a:avLst/>
            <a:gdLst/>
            <a:ahLst/>
            <a:cxnLst/>
            <a:rect l="l" t="t" r="r" b="b"/>
            <a:pathLst>
              <a:path w="4365233" h="5991089" extrusionOk="0">
                <a:moveTo>
                  <a:pt x="4358508" y="9520"/>
                </a:moveTo>
                <a:lnTo>
                  <a:pt x="4358508" y="5986394"/>
                </a:lnTo>
                <a:lnTo>
                  <a:pt x="120171" y="5853879"/>
                </a:lnTo>
                <a:cubicBezTo>
                  <a:pt x="58488" y="5851959"/>
                  <a:pt x="9487" y="5801371"/>
                  <a:pt x="9517" y="5739642"/>
                </a:cubicBezTo>
                <a:lnTo>
                  <a:pt x="9517" y="256271"/>
                </a:lnTo>
                <a:cubicBezTo>
                  <a:pt x="9487" y="194542"/>
                  <a:pt x="58488" y="143955"/>
                  <a:pt x="120171" y="142035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-9144"/>
            <a:ext cx="8869680" cy="164504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1"/>
          <p:cNvSpPr txBox="1">
            <a:spLocks noGrp="1"/>
          </p:cNvSpPr>
          <p:nvPr>
            <p:ph type="ftr" idx="11"/>
          </p:nvPr>
        </p:nvSpPr>
        <p:spPr>
          <a:xfrm>
            <a:off x="228599" y="6492874"/>
            <a:ext cx="7772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body" idx="1"/>
          </p:nvPr>
        </p:nvSpPr>
        <p:spPr>
          <a:xfrm>
            <a:off x="228600" y="1857375"/>
            <a:ext cx="4343400" cy="436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1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548640" y="365126"/>
            <a:ext cx="804672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548639" y="1645920"/>
            <a:ext cx="80467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TR"/>
              <a:buChar char="◦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TR"/>
              <a:buChar char="◦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ftr" idx="11"/>
          </p:nvPr>
        </p:nvSpPr>
        <p:spPr>
          <a:xfrm>
            <a:off x="228599" y="6492874"/>
            <a:ext cx="7772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milecaliforni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p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areoptions.dhcs.c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5"/>
          <p:cNvSpPr txBox="1">
            <a:spLocks noGrp="1"/>
          </p:cNvSpPr>
          <p:nvPr>
            <p:ph type="ctrTitle"/>
          </p:nvPr>
        </p:nvSpPr>
        <p:spPr>
          <a:xfrm>
            <a:off x="263463" y="1361164"/>
            <a:ext cx="6418692" cy="237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lt1"/>
              </a:buClr>
            </a:pPr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What services does </a:t>
            </a:r>
            <a:r>
              <a:rPr lang="en-US" sz="44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Medi</a:t>
            </a:r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-Cal provide?</a:t>
            </a:r>
            <a:endParaRPr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39" name="Google Shape;239;p25"/>
          <p:cNvSpPr txBox="1">
            <a:spLocks noGrp="1"/>
          </p:cNvSpPr>
          <p:nvPr>
            <p:ph type="sldNum" idx="4294967295"/>
          </p:nvPr>
        </p:nvSpPr>
        <p:spPr>
          <a:xfrm>
            <a:off x="8686800" y="6492875"/>
            <a:ext cx="457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Medical care</a:t>
            </a:r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ftr" idx="11"/>
          </p:nvPr>
        </p:nvSpPr>
        <p:spPr>
          <a:xfrm>
            <a:off x="228600" y="6492874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30000"/>
              <a:t>*</a:t>
            </a:r>
            <a:r>
              <a:rPr lang="en-US"/>
              <a:t> Some services may require a referral or prior authorization (preapproval).</a:t>
            </a:r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body" idx="1"/>
          </p:nvPr>
        </p:nvSpPr>
        <p:spPr>
          <a:xfrm>
            <a:off x="228600" y="1857376"/>
            <a:ext cx="8641078" cy="44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There are no copays for covered services, including:</a:t>
            </a:r>
            <a:r>
              <a:rPr lang="en-US" baseline="30000"/>
              <a:t>*</a:t>
            </a:r>
            <a:endParaRPr/>
          </a:p>
        </p:txBody>
      </p:sp>
      <p:sp>
        <p:nvSpPr>
          <p:cNvPr id="170" name="Google Shape;170;p14"/>
          <p:cNvSpPr txBox="1"/>
          <p:nvPr/>
        </p:nvSpPr>
        <p:spPr>
          <a:xfrm>
            <a:off x="412593" y="2174488"/>
            <a:ext cx="3713781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care visits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Wellness visits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Specialist visits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Behavioral healthcare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Substance use </a:t>
            </a: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disorder services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Prescriptions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Urgent and emergency care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Labs and X-rays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Pregnancy services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planning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4"/>
          <p:cNvSpPr txBox="1"/>
          <p:nvPr/>
        </p:nvSpPr>
        <p:spPr>
          <a:xfrm>
            <a:off x="4174366" y="2174488"/>
            <a:ext cx="4237465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Hospital care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Children’s services, including dental and vision care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and </a:t>
            </a: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occupational therapy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Speech and hearing services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 healthcare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 coordination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9C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 Management for many conditions, such as asthma </a:t>
            </a: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diabetes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Medi-Cal: 10 essential benefits </a:t>
            </a:r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body" idx="1"/>
          </p:nvPr>
        </p:nvSpPr>
        <p:spPr>
          <a:xfrm>
            <a:off x="228600" y="1857375"/>
            <a:ext cx="8641078" cy="471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The Affordable Care Act (ACA) requires all Medi-Cal Managed Care plans to cover these essential benefits:</a:t>
            </a:r>
            <a:endParaRPr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/>
              <a:t>Outpatient care (the kind of care you get without being admitted to a hospital)</a:t>
            </a:r>
            <a:endParaRPr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/>
              <a:t>Trips to the emergency room</a:t>
            </a:r>
            <a:endParaRPr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/>
              <a:t>Inpatient care in the hospital </a:t>
            </a:r>
            <a:endParaRPr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/>
              <a:t>Care before and after your baby is born</a:t>
            </a:r>
            <a:endParaRPr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/>
              <a:t>Behavioral health and substance use disorder services, including behavioral health treatment, counseling, and psychotherapy</a:t>
            </a:r>
            <a:endParaRPr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/>
              <a:t>Prescription drugs</a:t>
            </a:r>
            <a:endParaRPr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/>
              <a:t>Services and devices to help you recover if you are injured or have a disability or </a:t>
            </a:r>
            <a:br>
              <a:rPr lang="en-US" sz="1600"/>
            </a:br>
            <a:r>
              <a:rPr lang="en-US" sz="1600"/>
              <a:t>chronic condition</a:t>
            </a:r>
            <a:endParaRPr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/>
              <a:t>Lab tests</a:t>
            </a:r>
            <a:endParaRPr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/>
              <a:t>Preventive services including counseling, screenings, and vaccines to help keep you healthy and care for managing a chronic disease</a:t>
            </a:r>
            <a:endParaRPr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/>
              <a:t>Pediatric services, including dental and vision care for kids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7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Dental care</a:t>
            </a:r>
            <a:endParaRPr/>
          </a:p>
        </p:txBody>
      </p:sp>
      <p:sp>
        <p:nvSpPr>
          <p:cNvPr id="408" name="Google Shape;408;p17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09" name="Google Shape;409;p17"/>
          <p:cNvSpPr txBox="1">
            <a:spLocks noGrp="1"/>
          </p:cNvSpPr>
          <p:nvPr>
            <p:ph type="body" idx="1"/>
          </p:nvPr>
        </p:nvSpPr>
        <p:spPr>
          <a:xfrm>
            <a:off x="228600" y="1857375"/>
            <a:ext cx="8641078" cy="436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Medi-Cal dental benefits are provided through Smile, California </a:t>
            </a:r>
            <a:br>
              <a:rPr lang="en-US"/>
            </a:br>
            <a:r>
              <a:rPr lang="en-US"/>
              <a:t>(formerly Denti-Cal) for individuals who qualify.</a:t>
            </a:r>
            <a:endParaRPr/>
          </a:p>
          <a:p>
            <a:pPr marL="231775" lvl="0" indent="-2317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For questions about dental benefits or to find a dentist, </a:t>
            </a:r>
            <a:br>
              <a:rPr lang="en-US"/>
            </a:br>
            <a:r>
              <a:rPr lang="en-US"/>
              <a:t>call Smile, California toll free at </a:t>
            </a:r>
            <a:r>
              <a:rPr lang="en-US" b="1"/>
              <a:t>800-322-6384 (TTY 711)</a:t>
            </a:r>
            <a:r>
              <a:rPr lang="en-US"/>
              <a:t>.</a:t>
            </a:r>
            <a:endParaRPr/>
          </a:p>
          <a:p>
            <a:pPr marL="231775" lvl="0" indent="-2317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Or visit the Smile, California website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smilecalifornia.org</a:t>
            </a:r>
            <a:r>
              <a:rPr lang="en-US"/>
              <a:t>.</a:t>
            </a:r>
            <a:endParaRPr/>
          </a:p>
          <a:p>
            <a:pPr marL="231775" lvl="0" indent="-1047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/>
              <a:t>	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/>
              <a:t>							</a:t>
            </a:r>
            <a:endParaRPr/>
          </a:p>
        </p:txBody>
      </p:sp>
      <p:pic>
        <p:nvPicPr>
          <p:cNvPr id="410" name="Google Shape;41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9465" y="3835779"/>
            <a:ext cx="4085071" cy="2191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17"/>
          <p:cNvGrpSpPr/>
          <p:nvPr/>
        </p:nvGrpSpPr>
        <p:grpSpPr>
          <a:xfrm>
            <a:off x="2801560" y="4871931"/>
            <a:ext cx="3307721" cy="391426"/>
            <a:chOff x="2849185" y="4871931"/>
            <a:chExt cx="3307721" cy="391426"/>
          </a:xfrm>
        </p:grpSpPr>
        <p:sp>
          <p:nvSpPr>
            <p:cNvPr id="412" name="Google Shape;412;p17"/>
            <p:cNvSpPr txBox="1"/>
            <p:nvPr/>
          </p:nvSpPr>
          <p:spPr>
            <a:xfrm>
              <a:off x="2849185" y="4871931"/>
              <a:ext cx="1847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7"/>
            <p:cNvSpPr txBox="1"/>
            <p:nvPr/>
          </p:nvSpPr>
          <p:spPr>
            <a:xfrm>
              <a:off x="5972175" y="4894025"/>
              <a:ext cx="1847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8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Vision care</a:t>
            </a:r>
            <a:endParaRPr/>
          </a:p>
        </p:txBody>
      </p:sp>
      <p:sp>
        <p:nvSpPr>
          <p:cNvPr id="419" name="Google Shape;419;p18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420" name="Google Shape;420;p18"/>
          <p:cNvSpPr txBox="1">
            <a:spLocks noGrp="1"/>
          </p:cNvSpPr>
          <p:nvPr>
            <p:ph type="body" idx="1"/>
          </p:nvPr>
        </p:nvSpPr>
        <p:spPr>
          <a:xfrm>
            <a:off x="228601" y="1725177"/>
            <a:ext cx="8863314" cy="4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 err="1" smtClean="0"/>
              <a:t>Medi</a:t>
            </a:r>
            <a:r>
              <a:rPr lang="en-US" dirty="0" smtClean="0"/>
              <a:t>-Cal </a:t>
            </a:r>
            <a:r>
              <a:rPr lang="en-US" dirty="0"/>
              <a:t>offers vision benefits to all members through </a:t>
            </a:r>
            <a:br>
              <a:rPr lang="en-US" dirty="0"/>
            </a:br>
            <a:r>
              <a:rPr lang="en-US" dirty="0"/>
              <a:t>Vision Service Plan (VSP).</a:t>
            </a:r>
            <a:endParaRPr dirty="0"/>
          </a:p>
          <a:p>
            <a:pPr marL="231775" lvl="0" indent="-2317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For children and young adults under age 21, the plan covers:</a:t>
            </a:r>
            <a:endParaRPr dirty="0"/>
          </a:p>
          <a:p>
            <a:pPr marL="514350" lvl="1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dirty="0"/>
              <a:t>One eye exam and one pair of glasses every two years.</a:t>
            </a:r>
            <a:endParaRPr dirty="0"/>
          </a:p>
          <a:p>
            <a:pPr marL="231775" lvl="0" indent="-2317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For adults over age 21, the plan covers:</a:t>
            </a:r>
            <a:endParaRPr dirty="0"/>
          </a:p>
          <a:p>
            <a:pPr marL="5143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dirty="0"/>
              <a:t>One routine eye exam every 24 months.</a:t>
            </a:r>
            <a:endParaRPr dirty="0"/>
          </a:p>
          <a:p>
            <a:pPr marL="5143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dirty="0"/>
              <a:t>Glasses once every 24 months.</a:t>
            </a:r>
            <a:endParaRPr dirty="0"/>
          </a:p>
          <a:p>
            <a:pPr marL="5143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dirty="0"/>
              <a:t>One annual eye exam for individuals with diabetes.</a:t>
            </a:r>
            <a:endParaRPr dirty="0"/>
          </a:p>
          <a:p>
            <a:pPr marL="5143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dirty="0"/>
              <a:t>Anthem may approve more services if medically needed.</a:t>
            </a:r>
            <a:endParaRPr dirty="0"/>
          </a:p>
          <a:p>
            <a:pPr marL="231775" lvl="0" indent="-2317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For questions or to find an eye doctor, call VSP at</a:t>
            </a:r>
            <a:br>
              <a:rPr lang="en-US" dirty="0"/>
            </a:br>
            <a:r>
              <a:rPr lang="en-US" b="1" dirty="0"/>
              <a:t>844-239-7644 (TTY 800-428-4833)</a:t>
            </a:r>
            <a:r>
              <a:rPr lang="en-US" dirty="0"/>
              <a:t> toll free or visit the VSP website at </a:t>
            </a:r>
            <a:r>
              <a:rPr lang="en-US" b="1" u="sng" dirty="0">
                <a:solidFill>
                  <a:schemeClr val="hlink"/>
                </a:solidFill>
                <a:hlinkClick r:id="rId3"/>
              </a:rPr>
              <a:t>vsp.com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"/>
          <p:cNvSpPr txBox="1">
            <a:spLocks noGrp="1"/>
          </p:cNvSpPr>
          <p:nvPr>
            <p:ph type="title"/>
          </p:nvPr>
        </p:nvSpPr>
        <p:spPr>
          <a:xfrm>
            <a:off x="151130" y="194975"/>
            <a:ext cx="880999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Medi-Cal redetermination - What you need to know</a:t>
            </a:r>
            <a:endParaRPr/>
          </a:p>
        </p:txBody>
      </p:sp>
      <p:sp>
        <p:nvSpPr>
          <p:cNvPr id="450" name="Google Shape;450;p9"/>
          <p:cNvSpPr txBox="1">
            <a:spLocks noGrp="1"/>
          </p:cNvSpPr>
          <p:nvPr>
            <p:ph type="ftr" idx="11"/>
          </p:nvPr>
        </p:nvSpPr>
        <p:spPr>
          <a:xfrm>
            <a:off x="228600" y="6492874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452" name="Google Shape;452;p9"/>
          <p:cNvSpPr txBox="1"/>
          <p:nvPr/>
        </p:nvSpPr>
        <p:spPr>
          <a:xfrm>
            <a:off x="0" y="2029287"/>
            <a:ext cx="464233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Medi-Cal coverage needs to be renewed every year.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you can do now: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8838" marR="0" lvl="0" indent="-2825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your address – if you’ve moved, let your local county office know your updated address, so they can contact you about your renewal.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6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your mail – Department of Health Care Services (DHCS) will either send you a letter confirming your coverage is renewed or a renewal form you need to complete. </a:t>
            </a:r>
            <a:endParaRPr/>
          </a:p>
        </p:txBody>
      </p:sp>
      <p:pic>
        <p:nvPicPr>
          <p:cNvPr id="453" name="Google Shape;453;p9"/>
          <p:cNvPicPr preferRelativeResize="0"/>
          <p:nvPr/>
        </p:nvPicPr>
        <p:blipFill rotWithShape="1">
          <a:blip r:embed="rId3">
            <a:alphaModFix/>
          </a:blip>
          <a:srcRect l="10527" t="20182" r="58182" b="8256"/>
          <a:stretch/>
        </p:blipFill>
        <p:spPr>
          <a:xfrm>
            <a:off x="4882393" y="2219031"/>
            <a:ext cx="3766657" cy="356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3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How to renew benefits</a:t>
            </a:r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body" idx="1"/>
          </p:nvPr>
        </p:nvSpPr>
        <p:spPr>
          <a:xfrm>
            <a:off x="144965" y="1629532"/>
            <a:ext cx="8641078" cy="25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Medi-Cal enrollees must renew their benefits on time every year to keep their coverage. They have 90 days to provide their renewal information before they need to re-apply.</a:t>
            </a:r>
            <a:endParaRPr/>
          </a:p>
          <a:p>
            <a:pPr marL="457200" lvl="0" indent="-2317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/>
              <a:t>If the member’s county can verify their information is already on file, the county will renew the member’s Medi-Cal coverage automatically. The member will get a mailed notice that confirms renewal. </a:t>
            </a:r>
            <a:endParaRPr sz="1800"/>
          </a:p>
          <a:p>
            <a:pPr marL="457200" lvl="0" indent="-2317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/>
              <a:t>If the member’s county cannot verify their information, they will get a renewal form in the mail which needs to be returned either:</a:t>
            </a:r>
            <a:endParaRPr sz="1800"/>
          </a:p>
        </p:txBody>
      </p:sp>
      <p:sp>
        <p:nvSpPr>
          <p:cNvPr id="496" name="Google Shape;496;p13"/>
          <p:cNvSpPr/>
          <p:nvPr/>
        </p:nvSpPr>
        <p:spPr>
          <a:xfrm>
            <a:off x="461679" y="4143393"/>
            <a:ext cx="2559205" cy="1761412"/>
          </a:xfrm>
          <a:prstGeom prst="rect">
            <a:avLst/>
          </a:prstGeom>
          <a:solidFill>
            <a:srgbClr val="FDFFBB"/>
          </a:solidFill>
          <a:ln w="28575" cap="flat" cmpd="sng">
            <a:solidFill>
              <a:srgbClr val="0079C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phone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calling the county’s Social Services office.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3"/>
          <p:cNvSpPr/>
          <p:nvPr/>
        </p:nvSpPr>
        <p:spPr>
          <a:xfrm>
            <a:off x="5461873" y="4143393"/>
            <a:ext cx="2798957" cy="1761412"/>
          </a:xfrm>
          <a:prstGeom prst="rect">
            <a:avLst/>
          </a:prstGeom>
          <a:solidFill>
            <a:srgbClr val="FDFFBB"/>
          </a:solidFill>
          <a:ln w="28575" cap="flat" cmpd="sng">
            <a:solidFill>
              <a:srgbClr val="0079C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mail or fax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filling out the renewal packet and mailing or faxing it to the county’s Social Services office.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3"/>
          <p:cNvSpPr/>
          <p:nvPr/>
        </p:nvSpPr>
        <p:spPr>
          <a:xfrm>
            <a:off x="3218254" y="4143393"/>
            <a:ext cx="2046249" cy="1761412"/>
          </a:xfrm>
          <a:prstGeom prst="rect">
            <a:avLst/>
          </a:prstGeom>
          <a:solidFill>
            <a:srgbClr val="FDFFBB"/>
          </a:solidFill>
          <a:ln w="28575" cap="flat" cmpd="sng">
            <a:solidFill>
              <a:srgbClr val="0079C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person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by visiting the county’s Social Services office.</a:t>
            </a:r>
            <a:endParaRPr/>
          </a:p>
        </p:txBody>
      </p:sp>
      <p:sp>
        <p:nvSpPr>
          <p:cNvPr id="499" name="Google Shape;499;p13"/>
          <p:cNvSpPr txBox="1"/>
          <p:nvPr/>
        </p:nvSpPr>
        <p:spPr>
          <a:xfrm>
            <a:off x="144965" y="6023295"/>
            <a:ext cx="8641078" cy="8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1775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sure your county has your most recent contact information, including mailing address, so you don't miss your renewal form.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2"/>
          <p:cNvSpPr txBox="1">
            <a:spLocks noGrp="1"/>
          </p:cNvSpPr>
          <p:nvPr>
            <p:ph type="title"/>
          </p:nvPr>
        </p:nvSpPr>
        <p:spPr>
          <a:xfrm>
            <a:off x="228600" y="212652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Changing health plans and unenrolling</a:t>
            </a:r>
            <a:endParaRPr/>
          </a:p>
        </p:txBody>
      </p:sp>
      <p:sp>
        <p:nvSpPr>
          <p:cNvPr id="483" name="Google Shape;483;p12"/>
          <p:cNvSpPr txBox="1">
            <a:spLocks noGrp="1"/>
          </p:cNvSpPr>
          <p:nvPr>
            <p:ph type="sldNum" idx="12"/>
          </p:nvPr>
        </p:nvSpPr>
        <p:spPr>
          <a:xfrm>
            <a:off x="8458200" y="6492874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84" name="Google Shape;484;p12"/>
          <p:cNvSpPr txBox="1">
            <a:spLocks noGrp="1"/>
          </p:cNvSpPr>
          <p:nvPr>
            <p:ph type="body" idx="1"/>
          </p:nvPr>
        </p:nvSpPr>
        <p:spPr>
          <a:xfrm>
            <a:off x="228600" y="1857375"/>
            <a:ext cx="8641078" cy="436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Members can change health plans anytime by calling Health Care Options (HCO) toll free at </a:t>
            </a:r>
            <a:r>
              <a:rPr lang="en-US" b="1"/>
              <a:t>800-430-4263 (TTY 800-430-7077)</a:t>
            </a:r>
            <a:br>
              <a:rPr lang="en-US" b="1"/>
            </a:br>
            <a:r>
              <a:rPr lang="en-US"/>
              <a:t>Monday through Friday from 8 a.m. to 6 p.m. or by visiting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healthcareoptions.dhcs.ca.gov</a:t>
            </a:r>
            <a:r>
              <a:rPr lang="en-US" i="1"/>
              <a:t>.</a:t>
            </a:r>
            <a:endParaRPr/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It takes 15 to 45 days to process requests.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/>
              <a:t>To find out when HCO has approved a request, </a:t>
            </a:r>
            <a:br>
              <a:rPr lang="en-US"/>
            </a:br>
            <a:r>
              <a:rPr lang="en-US"/>
              <a:t>call </a:t>
            </a:r>
            <a:r>
              <a:rPr lang="en-US" b="1"/>
              <a:t>800-430-4263</a:t>
            </a:r>
            <a:r>
              <a:rPr lang="en-US"/>
              <a:t> </a:t>
            </a:r>
            <a:r>
              <a:rPr lang="en-US" b="1"/>
              <a:t>(TTY 800-430-7077) </a:t>
            </a:r>
            <a:r>
              <a:rPr lang="en-US"/>
              <a:t>toll free.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/>
              <a:t>When a member changes plans, they will get a new member ID card and handbook from their new HMO. Destroy the old ID card to prevent fraud.</a:t>
            </a:r>
            <a:endParaRPr/>
          </a:p>
        </p:txBody>
      </p:sp>
      <p:pic>
        <p:nvPicPr>
          <p:cNvPr id="485" name="Google Shape;48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9744" y="2598815"/>
            <a:ext cx="2469934" cy="15270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12"/>
          <p:cNvGrpSpPr/>
          <p:nvPr/>
        </p:nvGrpSpPr>
        <p:grpSpPr>
          <a:xfrm>
            <a:off x="6240085" y="3176481"/>
            <a:ext cx="2402846" cy="391426"/>
            <a:chOff x="6240085" y="1328631"/>
            <a:chExt cx="2402846" cy="391426"/>
          </a:xfrm>
        </p:grpSpPr>
        <p:sp>
          <p:nvSpPr>
            <p:cNvPr id="487" name="Google Shape;487;p12"/>
            <p:cNvSpPr txBox="1"/>
            <p:nvPr/>
          </p:nvSpPr>
          <p:spPr>
            <a:xfrm>
              <a:off x="6240085" y="1328631"/>
              <a:ext cx="1847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2"/>
            <p:cNvSpPr txBox="1"/>
            <p:nvPr/>
          </p:nvSpPr>
          <p:spPr>
            <a:xfrm>
              <a:off x="8458200" y="1350725"/>
              <a:ext cx="1847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Anthem Frames Template">
  <a:themeElements>
    <a:clrScheme name="Anthem Color Scheme">
      <a:dk1>
        <a:srgbClr val="000000"/>
      </a:dk1>
      <a:lt1>
        <a:srgbClr val="FFFFFF"/>
      </a:lt1>
      <a:dk2>
        <a:srgbClr val="0079C2"/>
      </a:dk2>
      <a:lt2>
        <a:srgbClr val="AE2473"/>
      </a:lt2>
      <a:accent1>
        <a:srgbClr val="69B3E7"/>
      </a:accent1>
      <a:accent2>
        <a:srgbClr val="009CA6"/>
      </a:accent2>
      <a:accent3>
        <a:srgbClr val="A8AD00"/>
      </a:accent3>
      <a:accent4>
        <a:srgbClr val="FDDA24"/>
      </a:accent4>
      <a:accent5>
        <a:srgbClr val="EA7600"/>
      </a:accent5>
      <a:accent6>
        <a:srgbClr val="D50032"/>
      </a:accent6>
      <a:hlink>
        <a:srgbClr val="0079C2"/>
      </a:hlink>
      <a:folHlink>
        <a:srgbClr val="AE24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On-screen Show (4:3)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Black</vt:lpstr>
      <vt:lpstr>Calibri</vt:lpstr>
      <vt:lpstr>NTR</vt:lpstr>
      <vt:lpstr>Noto Sans Symbols</vt:lpstr>
      <vt:lpstr>Arial</vt:lpstr>
      <vt:lpstr>Courier New</vt:lpstr>
      <vt:lpstr>Anthem Frames Template</vt:lpstr>
      <vt:lpstr>What services does Medi-Cal provide?</vt:lpstr>
      <vt:lpstr>Medical care</vt:lpstr>
      <vt:lpstr>Medi-Cal: 10 essential benefits </vt:lpstr>
      <vt:lpstr>Dental care</vt:lpstr>
      <vt:lpstr>Vision care</vt:lpstr>
      <vt:lpstr>Medi-Cal redetermination - What you need to know</vt:lpstr>
      <vt:lpstr>How to renew benefits</vt:lpstr>
      <vt:lpstr>Changing health plans and unenrolling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services does Medi-Cal provide?</dc:title>
  <dc:creator>Winters, Darcy E.</dc:creator>
  <cp:lastModifiedBy>Julia Gusina</cp:lastModifiedBy>
  <cp:revision>1</cp:revision>
  <dcterms:created xsi:type="dcterms:W3CDTF">2022-06-21T19:15:49Z</dcterms:created>
  <dcterms:modified xsi:type="dcterms:W3CDTF">2024-06-14T19:41:20Z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0x010100E6E90D7ABFAFCA41ACB0B9A029CB4084001E41C812867F32418EE22F3D3A14F4DF</vt:lpwstr>
  </property>
  <property fmtid="{D5CDD505-2E9C-101B-9397-08002B2CF9AE}" pid="3" name="WorkflowChangePath">
    <vt:lpwstr>3b2443f7-62d0-4736-94d1-4c1b038e350a,5;fc96b8c4-4a0a-4c1a-9080-3c88bdc91962,5;</vt:lpwstr>
  </property>
</Properties>
</file>